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76" r:id="rId6"/>
    <p:sldId id="285" r:id="rId7"/>
    <p:sldId id="282" r:id="rId8"/>
    <p:sldId id="287" r:id="rId9"/>
    <p:sldId id="288" r:id="rId10"/>
    <p:sldId id="279" r:id="rId11"/>
    <p:sldId id="275" r:id="rId12"/>
    <p:sldId id="265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2933"/>
    <a:srgbClr val="653135"/>
    <a:srgbClr val="060806"/>
    <a:srgbClr val="F9F0E0"/>
    <a:srgbClr val="004880"/>
    <a:srgbClr val="FFDF7D"/>
    <a:srgbClr val="66B3E4"/>
    <a:srgbClr val="ECECEC"/>
    <a:srgbClr val="7FA3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D96AD-ED47-B7E4-4297-4C8C84A73D57}" v="27" dt="2025-02-11T09:49:17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165E4-F19B-40EC-8CED-D43300F28EC8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1B0F7-2ACC-4F8B-B8C2-4EB46EBD11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574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EA10B1E-4FA2-D72F-F444-DB648FFEB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147" b="4270"/>
          <a:stretch/>
        </p:blipFill>
        <p:spPr>
          <a:xfrm>
            <a:off x="-28124" y="0"/>
            <a:ext cx="1222012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413D66-879B-990C-642E-1E1E0D8F30F0}"/>
              </a:ext>
            </a:extLst>
          </p:cNvPr>
          <p:cNvSpPr txBox="1">
            <a:spLocks/>
          </p:cNvSpPr>
          <p:nvPr userDrawn="1"/>
        </p:nvSpPr>
        <p:spPr>
          <a:xfrm>
            <a:off x="1089891" y="4473456"/>
            <a:ext cx="8937171" cy="4385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FC81-BEEE-352B-0244-DD36B67B80C9}"/>
              </a:ext>
            </a:extLst>
          </p:cNvPr>
          <p:cNvSpPr txBox="1">
            <a:spLocks/>
          </p:cNvSpPr>
          <p:nvPr userDrawn="1"/>
        </p:nvSpPr>
        <p:spPr>
          <a:xfrm>
            <a:off x="1089890" y="5263013"/>
            <a:ext cx="8937171" cy="58753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sz="1400" b="1" dirty="0"/>
              <a:t>Presenter Name</a:t>
            </a:r>
          </a:p>
          <a:p>
            <a:pPr>
              <a:lnSpc>
                <a:spcPts val="2000"/>
              </a:lnSpc>
            </a:pPr>
            <a:r>
              <a:rPr lang="en-US" sz="1400" b="0" dirty="0"/>
              <a:t>Month, 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59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CF0EE8-1D27-DB0B-D74F-2627C320C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E2AFA92-4A8A-D692-CB16-A5351C9E5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2"/>
            <a:ext cx="5760164" cy="410684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893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63F4705-5885-9139-7C1E-5E2F720F7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152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916254B-43C5-9C82-7FF6-BC881992F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77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70154DA-9096-81F4-B455-E3499A1BD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85959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379A390-F031-B6A4-9699-D7473C203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26916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B00E7C7-88E6-A7F9-7356-C605C6E380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634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F438032-1F77-BBEA-C7C7-8ED95C65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FA6A43-0AD4-BED3-13C7-0AF5B9BB3FF3}"/>
              </a:ext>
            </a:extLst>
          </p:cNvPr>
          <p:cNvSpPr txBox="1"/>
          <p:nvPr userDrawn="1"/>
        </p:nvSpPr>
        <p:spPr>
          <a:xfrm>
            <a:off x="3048000" y="642330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spc="50" baseline="0" dirty="0" err="1">
                <a:solidFill>
                  <a:srgbClr val="595959"/>
                </a:solidFill>
                <a:effectLst/>
                <a:latin typeface="Frutiger 45 Light" pitchFamily="2" charset="0"/>
              </a:rPr>
              <a:t>LTIMindtree</a:t>
            </a:r>
            <a:r>
              <a:rPr lang="en-US" sz="1000" b="0" i="0" spc="50" baseline="0" dirty="0">
                <a:solidFill>
                  <a:srgbClr val="595959"/>
                </a:solidFill>
                <a:effectLst/>
                <a:latin typeface="Frutiger 45 Light" pitchFamily="2" charset="0"/>
              </a:rPr>
              <a:t> Limited is a subsidiary of Larsen &amp; Toubro Limited</a:t>
            </a:r>
            <a:endParaRPr lang="en-US" sz="1000" b="0" kern="1200" spc="50" baseline="0" dirty="0">
              <a:solidFill>
                <a:srgbClr val="595959"/>
              </a:solidFill>
              <a:latin typeface="Frutiger 45 Light" pitchFamily="2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52BF-B975-E66F-DD59-26D7F10461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686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D409DF-402A-DD18-BFCE-888857314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12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2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2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2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3521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36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pos="7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8F9EE4-1525-DA32-B6BF-F9D4E4DA0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74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AEB0E49-39B0-037C-0357-6C4472DC1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5718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F8B13B-8E7C-F321-BF83-177D747B1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215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B593DD1-E696-84F5-997E-395CB4B34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8612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A7051-5A82-D471-602E-39E158F6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3242" y="1508588"/>
            <a:ext cx="5864980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242" y="4388313"/>
            <a:ext cx="58649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21F3B-DFDD-3880-4A59-92315D909E9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chemeClr val="bg2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7DD45-CE2E-85E8-642D-93DED37DD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76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D37EA21-4965-A1A5-EFE5-F1DB9D9A9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7839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DD8A8A8-2642-F3FA-DCC7-296A6B23D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015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3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6" r:id="rId4"/>
    <p:sldLayoutId id="2147483665" r:id="rId5"/>
    <p:sldLayoutId id="2147483651" r:id="rId6"/>
    <p:sldLayoutId id="2147483660" r:id="rId7"/>
    <p:sldLayoutId id="2147483652" r:id="rId8"/>
    <p:sldLayoutId id="2147483653" r:id="rId9"/>
    <p:sldLayoutId id="2147483654" r:id="rId10"/>
    <p:sldLayoutId id="2147483658" r:id="rId11"/>
    <p:sldLayoutId id="2147483656" r:id="rId12"/>
    <p:sldLayoutId id="2147483657" r:id="rId13"/>
    <p:sldLayoutId id="2147483664" r:id="rId14"/>
    <p:sldLayoutId id="2147483663" r:id="rId15"/>
    <p:sldLayoutId id="2147483659" r:id="rId16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E82882D-F3C1-4C31-B151-94048313653A}"/>
              </a:ext>
            </a:extLst>
          </p:cNvPr>
          <p:cNvSpPr txBox="1">
            <a:spLocks/>
          </p:cNvSpPr>
          <p:nvPr/>
        </p:nvSpPr>
        <p:spPr>
          <a:xfrm>
            <a:off x="787193" y="1450428"/>
            <a:ext cx="5067069" cy="1019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IN" dirty="0">
              <a:solidFill>
                <a:schemeClr val="tx2"/>
              </a:solidFill>
              <a:latin typeface="Frutiger LT Pro 55 Roman" panose="020B0602020204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2BA59-49BB-3E4E-9C81-126F31BBF3C6}"/>
              </a:ext>
            </a:extLst>
          </p:cNvPr>
          <p:cNvSpPr txBox="1"/>
          <p:nvPr/>
        </p:nvSpPr>
        <p:spPr>
          <a:xfrm>
            <a:off x="3659957" y="307461"/>
            <a:ext cx="8798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i="0" dirty="0">
              <a:solidFill>
                <a:srgbClr val="772933"/>
              </a:solidFill>
              <a:effectLst/>
              <a:latin typeface="Eras Bold ITC" panose="020B0907030504020204" pitchFamily="34" charset="0"/>
            </a:endParaRPr>
          </a:p>
          <a:p>
            <a:pPr algn="l"/>
            <a:r>
              <a:rPr lang="en-IN" sz="6000" dirty="0">
                <a:solidFill>
                  <a:srgbClr val="0070C0"/>
                </a:solidFill>
                <a:latin typeface="Eras Bold ITC" panose="020B0907030504020204" pitchFamily="34" charset="0"/>
              </a:rPr>
              <a:t>FARM AID</a:t>
            </a:r>
            <a:endParaRPr lang="en-IN" sz="6000" i="0" dirty="0">
              <a:solidFill>
                <a:srgbClr val="0070C0"/>
              </a:solidFill>
              <a:effectLst/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843F1-1254-E11E-FFE4-4F4005191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02" y="0"/>
            <a:ext cx="2314898" cy="733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2DCB0-D657-BD00-3E1F-7E81FD74D489}"/>
              </a:ext>
            </a:extLst>
          </p:cNvPr>
          <p:cNvSpPr txBox="1"/>
          <p:nvPr/>
        </p:nvSpPr>
        <p:spPr>
          <a:xfrm>
            <a:off x="4919407" y="2424767"/>
            <a:ext cx="35560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/>
                <a:ea typeface="ADLaM Display"/>
                <a:cs typeface="ADLaM Display"/>
              </a:rPr>
              <a:t>TEAM 1 : </a:t>
            </a:r>
            <a:endParaRPr lang="en-IN" sz="2800" b="1" u="sng" dirty="0">
              <a:solidFill>
                <a:srgbClr val="002060"/>
              </a:solidFill>
              <a:latin typeface="Times New Roman"/>
              <a:ea typeface="ADLaM Display"/>
              <a:cs typeface="ADLaM Display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B53714-6BFC-5617-DD3D-DD9248B227B8}"/>
              </a:ext>
            </a:extLst>
          </p:cNvPr>
          <p:cNvSpPr/>
          <p:nvPr/>
        </p:nvSpPr>
        <p:spPr>
          <a:xfrm>
            <a:off x="1229870" y="2015926"/>
            <a:ext cx="8950450" cy="45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D8847-0F2B-C338-AF99-5998D3209175}"/>
              </a:ext>
            </a:extLst>
          </p:cNvPr>
          <p:cNvSpPr txBox="1"/>
          <p:nvPr/>
        </p:nvSpPr>
        <p:spPr>
          <a:xfrm>
            <a:off x="2433575" y="3649405"/>
            <a:ext cx="3271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Aaryan Saha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C Chandana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K Hema Chandana</a:t>
            </a:r>
            <a:endParaRPr lang="en-IN" sz="24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7F83B-8B5A-9E32-B21B-93E2AD39D2A4}"/>
              </a:ext>
            </a:extLst>
          </p:cNvPr>
          <p:cNvSpPr txBox="1"/>
          <p:nvPr/>
        </p:nvSpPr>
        <p:spPr>
          <a:xfrm>
            <a:off x="6908800" y="3649405"/>
            <a:ext cx="3271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Ved Keshattiwar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N Devesh</a:t>
            </a:r>
            <a:endParaRPr lang="en-IN" sz="2400" dirty="0">
              <a:solidFill>
                <a:schemeClr val="bg2"/>
              </a:solidFill>
            </a:endParaRPr>
          </a:p>
          <a:p>
            <a:endParaRPr lang="en-IN" sz="2400" dirty="0">
              <a:solidFill>
                <a:schemeClr val="bg2"/>
              </a:solidFill>
            </a:endParaRPr>
          </a:p>
          <a:p>
            <a:r>
              <a:rPr lang="en-IN" sz="2400" dirty="0">
                <a:solidFill>
                  <a:schemeClr val="bg2"/>
                </a:solidFill>
              </a:rPr>
              <a:t>B Anand Kumar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17" name="Picture 16" descr="A green and black text&#10;&#10;AI-generated content may be incorrect.">
            <a:extLst>
              <a:ext uri="{FF2B5EF4-FFF2-40B4-BE49-F238E27FC236}">
                <a16:creationId xmlns:a16="http://schemas.microsoft.com/office/drawing/2014/main" id="{3B6E68CB-D1CE-1B78-5AB3-AADE0CBF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65" y="1124771"/>
            <a:ext cx="1848610" cy="6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1675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CA0C0-56CF-662F-AE16-153C7AC5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73EE451-A293-1503-EE6D-72021E1F5896}"/>
              </a:ext>
            </a:extLst>
          </p:cNvPr>
          <p:cNvSpPr txBox="1">
            <a:spLocks/>
          </p:cNvSpPr>
          <p:nvPr/>
        </p:nvSpPr>
        <p:spPr>
          <a:xfrm>
            <a:off x="3198724" y="2798511"/>
            <a:ext cx="6290716" cy="9302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latin typeface="Eras Demi ITC" panose="020B0805030504020804" pitchFamily="34" charset="0"/>
              </a:rPr>
              <a:t>           Thank You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51FD3E0-9763-110A-6007-AEAF7FF3076E}"/>
              </a:ext>
            </a:extLst>
          </p:cNvPr>
          <p:cNvSpPr txBox="1">
            <a:spLocks/>
          </p:cNvSpPr>
          <p:nvPr/>
        </p:nvSpPr>
        <p:spPr>
          <a:xfrm>
            <a:off x="8323174" y="4733991"/>
            <a:ext cx="2487066" cy="630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3200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  <a:cs typeface="Arabic Typesetting" panose="020F0502020204030204" pitchFamily="66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99F9D-2177-339B-5D68-B81D5DB34348}"/>
              </a:ext>
            </a:extLst>
          </p:cNvPr>
          <p:cNvSpPr txBox="1"/>
          <p:nvPr/>
        </p:nvSpPr>
        <p:spPr>
          <a:xfrm>
            <a:off x="9658899" y="5179814"/>
            <a:ext cx="11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Batch 1</a:t>
            </a:r>
            <a:endParaRPr lang="en-IN" dirty="0">
              <a:solidFill>
                <a:schemeClr val="accent3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10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60B7CF-BF62-B39D-59FF-3E9D195C3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9646" y="230580"/>
            <a:ext cx="7574036" cy="675270"/>
          </a:xfrm>
        </p:spPr>
        <p:txBody>
          <a:bodyPr/>
          <a:lstStyle/>
          <a:p>
            <a:pPr marL="0" indent="0">
              <a:buNone/>
            </a:pPr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Eras Demi ITC" panose="020B0805030504020804" pitchFamily="34" charset="0"/>
              </a:rPr>
              <a:t>Project Overview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BC7E832-1A51-9C38-045C-547484D20074}"/>
              </a:ext>
            </a:extLst>
          </p:cNvPr>
          <p:cNvSpPr txBox="1">
            <a:spLocks/>
          </p:cNvSpPr>
          <p:nvPr/>
        </p:nvSpPr>
        <p:spPr>
          <a:xfrm>
            <a:off x="472149" y="973589"/>
            <a:ext cx="7179935" cy="4187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8E1346-8C59-C85E-BF19-0A7D16C46A40}"/>
              </a:ext>
            </a:extLst>
          </p:cNvPr>
          <p:cNvCxnSpPr>
            <a:cxnSpLocks/>
          </p:cNvCxnSpPr>
          <p:nvPr/>
        </p:nvCxnSpPr>
        <p:spPr>
          <a:xfrm>
            <a:off x="965200" y="1085747"/>
            <a:ext cx="98247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4BA435AD-0C86-AC5A-9F73-05BF15F18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04" y="1264798"/>
            <a:ext cx="1070839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u="none" strike="noStrike" cap="none" normalizeH="0" baseline="0" dirty="0" err="1">
                <a:ln>
                  <a:noFill/>
                </a:ln>
                <a:solidFill>
                  <a:schemeClr val="accent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FarmAid</a:t>
            </a:r>
            <a:r>
              <a:rPr kumimoji="0" lang="en-US" altLang="en-US" sz="2200" b="1" u="none" strike="noStrike" cap="none" normalizeH="0" baseline="0" dirty="0">
                <a:ln>
                  <a:noFill/>
                </a:ln>
                <a:solidFill>
                  <a:schemeClr val="accent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Overview: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u="none" strike="noStrike" cap="none" normalizeH="0" baseline="0" dirty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Digital platform for farmers and agricultural businesses.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200" u="none" strike="noStrike" cap="none" normalizeH="0" baseline="0" dirty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Provides flexible financial assistance for crop cultivation, equipment purchases, and land expansion.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u="none" strike="noStrike" cap="none" normalizeH="0" baseline="0" dirty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u="none" strike="noStrike" cap="none" normalizeH="0" baseline="0" dirty="0">
                <a:ln>
                  <a:noFill/>
                </a:ln>
                <a:solidFill>
                  <a:schemeClr val="accent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u="none" strike="noStrike" cap="none" normalizeH="0" baseline="0" dirty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Tailored loan options.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200" u="none" strike="noStrike" cap="none" normalizeH="0" baseline="0" dirty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Competitive interest rates.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200" u="none" strike="noStrike" cap="none" normalizeH="0" baseline="0" dirty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20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User-friendly application process.</a:t>
            </a:r>
          </a:p>
        </p:txBody>
      </p:sp>
    </p:spTree>
    <p:extLst>
      <p:ext uri="{BB962C8B-B14F-4D97-AF65-F5344CB8AC3E}">
        <p14:creationId xmlns:p14="http://schemas.microsoft.com/office/powerpoint/2010/main" val="158182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4211CD-9DA1-C178-70C6-65AA61632F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0294" y="539214"/>
            <a:ext cx="8912225" cy="434975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Eras Demi ITC" panose="020B0805030504020804" pitchFamily="34" charset="0"/>
              </a:rPr>
              <a:t>                                      </a:t>
            </a:r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Eras Demi ITC" panose="020B0805030504020804" pitchFamily="34" charset="0"/>
              </a:rPr>
              <a:t>Users of the System</a:t>
            </a:r>
          </a:p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757DF2-49E4-E311-7F3C-755CB460A16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Admin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  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oversee loan applications, and ensure compliance with financial regulations.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User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  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Users, primarily farmers, can access loan services, apply for financial assistance, and manage their accounts through the platform. </a:t>
            </a:r>
            <a:endParaRPr lang="en-IN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84BC8-A871-D48D-E7A0-8199690C5264}"/>
              </a:ext>
            </a:extLst>
          </p:cNvPr>
          <p:cNvSpPr txBox="1"/>
          <p:nvPr/>
        </p:nvSpPr>
        <p:spPr>
          <a:xfrm>
            <a:off x="895931" y="1197709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i="0" u="sng" dirty="0">
              <a:solidFill>
                <a:schemeClr val="accent1">
                  <a:lumMod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u="sng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4704-90F9-FEFB-EEB8-3AC934EEF934}"/>
              </a:ext>
            </a:extLst>
          </p:cNvPr>
          <p:cNvCxnSpPr/>
          <p:nvPr/>
        </p:nvCxnSpPr>
        <p:spPr>
          <a:xfrm>
            <a:off x="1519164" y="1319427"/>
            <a:ext cx="86664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B0B60-CE16-76FF-AAE2-883A4C2E0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520" y="269720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Eras Demi ITC" panose="020B0805030504020804" pitchFamily="34" charset="0"/>
              </a:rPr>
              <a:t>Admin</a:t>
            </a:r>
            <a:r>
              <a:rPr lang="en-IN" dirty="0">
                <a:solidFill>
                  <a:schemeClr val="accent3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Eras Demi ITC" panose="020B0805030504020804" pitchFamily="34" charset="0"/>
              </a:rPr>
              <a:t>Flow Diagram </a:t>
            </a:r>
          </a:p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9AB9E8-8FA6-9361-FC00-6C44CD6FBCFF}"/>
              </a:ext>
            </a:extLst>
          </p:cNvPr>
          <p:cNvSpPr/>
          <p:nvPr/>
        </p:nvSpPr>
        <p:spPr>
          <a:xfrm>
            <a:off x="4993378" y="2396861"/>
            <a:ext cx="1239520" cy="50387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Login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B034A4-DB61-3AE1-91C3-D8E732156808}"/>
              </a:ext>
            </a:extLst>
          </p:cNvPr>
          <p:cNvSpPr/>
          <p:nvPr/>
        </p:nvSpPr>
        <p:spPr>
          <a:xfrm>
            <a:off x="4993378" y="1613540"/>
            <a:ext cx="1239520" cy="5038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Register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5AC3B6-929B-9328-8927-7048AB4748B6}"/>
              </a:ext>
            </a:extLst>
          </p:cNvPr>
          <p:cNvCxnSpPr>
            <a:cxnSpLocks/>
          </p:cNvCxnSpPr>
          <p:nvPr/>
        </p:nvCxnSpPr>
        <p:spPr>
          <a:xfrm>
            <a:off x="5613138" y="1341402"/>
            <a:ext cx="0" cy="2581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CDF2B6-08E2-372B-A244-49F0ED6E3521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5613138" y="2117413"/>
            <a:ext cx="0" cy="27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6AAC5FD1-2C65-F1F3-D51A-339A1C24DAEC}"/>
              </a:ext>
            </a:extLst>
          </p:cNvPr>
          <p:cNvSpPr/>
          <p:nvPr/>
        </p:nvSpPr>
        <p:spPr>
          <a:xfrm>
            <a:off x="4931343" y="620822"/>
            <a:ext cx="1348611" cy="720580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Admin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38C2D5-BCC5-87F6-5240-549A1F113B72}"/>
              </a:ext>
            </a:extLst>
          </p:cNvPr>
          <p:cNvSpPr/>
          <p:nvPr/>
        </p:nvSpPr>
        <p:spPr>
          <a:xfrm>
            <a:off x="3134099" y="3449246"/>
            <a:ext cx="1239520" cy="5223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Loan 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6ED27F-22D4-8492-DCF7-522FC548553A}"/>
              </a:ext>
            </a:extLst>
          </p:cNvPr>
          <p:cNvSpPr/>
          <p:nvPr/>
        </p:nvSpPr>
        <p:spPr>
          <a:xfrm>
            <a:off x="4969850" y="3433932"/>
            <a:ext cx="1286576" cy="53765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Loan Requested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16AFE6-D602-16CA-3995-DFDF78D96278}"/>
              </a:ext>
            </a:extLst>
          </p:cNvPr>
          <p:cNvSpPr/>
          <p:nvPr/>
        </p:nvSpPr>
        <p:spPr>
          <a:xfrm>
            <a:off x="7055858" y="3429000"/>
            <a:ext cx="1239520" cy="53319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Feedbacks</a:t>
            </a: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2A298A-5E93-B426-883E-2C420D9BCB20}"/>
              </a:ext>
            </a:extLst>
          </p:cNvPr>
          <p:cNvCxnSpPr>
            <a:cxnSpLocks/>
            <a:stCxn id="16" idx="2"/>
            <a:endCxn id="34" idx="0"/>
          </p:cNvCxnSpPr>
          <p:nvPr/>
        </p:nvCxnSpPr>
        <p:spPr>
          <a:xfrm flipH="1">
            <a:off x="3753859" y="2900735"/>
            <a:ext cx="1859279" cy="54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1628D7-4C21-A703-B6C6-32A9F7D0BECC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>
            <a:off x="5613138" y="2900735"/>
            <a:ext cx="0" cy="53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A0BCEF6-20FC-EFDB-E95C-28DD70AA1436}"/>
              </a:ext>
            </a:extLst>
          </p:cNvPr>
          <p:cNvSpPr/>
          <p:nvPr/>
        </p:nvSpPr>
        <p:spPr>
          <a:xfrm>
            <a:off x="4063738" y="4285958"/>
            <a:ext cx="1239520" cy="42432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Create 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E9D0BE-93E9-90FD-40E2-B1AFCCAA665F}"/>
              </a:ext>
            </a:extLst>
          </p:cNvPr>
          <p:cNvSpPr/>
          <p:nvPr/>
        </p:nvSpPr>
        <p:spPr>
          <a:xfrm>
            <a:off x="4063738" y="4834469"/>
            <a:ext cx="1239520" cy="4243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IN" dirty="0" err="1">
                <a:solidFill>
                  <a:schemeClr val="tx2"/>
                </a:solidFill>
              </a:rPr>
              <a:t>iew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D94C3A9-1F35-7ECC-ED67-8C83D41D35AF}"/>
              </a:ext>
            </a:extLst>
          </p:cNvPr>
          <p:cNvSpPr/>
          <p:nvPr/>
        </p:nvSpPr>
        <p:spPr>
          <a:xfrm>
            <a:off x="4057321" y="5392596"/>
            <a:ext cx="1239520" cy="42432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U</a:t>
            </a:r>
            <a:r>
              <a:rPr lang="en-IN" dirty="0" err="1">
                <a:solidFill>
                  <a:schemeClr val="tx2"/>
                </a:solidFill>
              </a:rPr>
              <a:t>pdate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D509B8-61E2-2281-1580-94653CF9D644}"/>
              </a:ext>
            </a:extLst>
          </p:cNvPr>
          <p:cNvSpPr/>
          <p:nvPr/>
        </p:nvSpPr>
        <p:spPr>
          <a:xfrm>
            <a:off x="4057321" y="5940225"/>
            <a:ext cx="1239520" cy="42432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Delete</a:t>
            </a: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984AD17-1289-8E5E-EE71-CF46AE7EBA68}"/>
              </a:ext>
            </a:extLst>
          </p:cNvPr>
          <p:cNvCxnSpPr>
            <a:stCxn id="16" idx="2"/>
            <a:endCxn id="42" idx="0"/>
          </p:cNvCxnSpPr>
          <p:nvPr/>
        </p:nvCxnSpPr>
        <p:spPr>
          <a:xfrm>
            <a:off x="5613138" y="2900735"/>
            <a:ext cx="2062480" cy="528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C9DB7A6B-3989-6AC4-D3B2-42237FEA6E3F}"/>
              </a:ext>
            </a:extLst>
          </p:cNvPr>
          <p:cNvSpPr/>
          <p:nvPr/>
        </p:nvSpPr>
        <p:spPr>
          <a:xfrm>
            <a:off x="5869678" y="4247906"/>
            <a:ext cx="1239520" cy="42432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View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9E2DAA-E683-E38D-25DA-41A6A4C10AB2}"/>
              </a:ext>
            </a:extLst>
          </p:cNvPr>
          <p:cNvSpPr/>
          <p:nvPr/>
        </p:nvSpPr>
        <p:spPr>
          <a:xfrm>
            <a:off x="5869678" y="4807928"/>
            <a:ext cx="1239520" cy="42432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U</a:t>
            </a:r>
            <a:r>
              <a:rPr lang="en-IN" dirty="0" err="1">
                <a:solidFill>
                  <a:schemeClr val="tx2"/>
                </a:solidFill>
              </a:rPr>
              <a:t>pdate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1493D-E85E-83CB-698A-D482AD2F6FE3}"/>
              </a:ext>
            </a:extLst>
          </p:cNvPr>
          <p:cNvSpPr/>
          <p:nvPr/>
        </p:nvSpPr>
        <p:spPr>
          <a:xfrm>
            <a:off x="7985496" y="4247905"/>
            <a:ext cx="1239520" cy="42432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View</a:t>
            </a: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1D3C661-D511-7207-21D1-C77FCAECB649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753859" y="3971591"/>
            <a:ext cx="0" cy="2180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032556-A81E-6BC8-5594-74FFB8179F50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3753859" y="6152387"/>
            <a:ext cx="303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A4AE5C3-EAFC-8DA7-0A56-64CE40D2541E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3753859" y="5604757"/>
            <a:ext cx="303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FF23566-9508-D997-B099-EDE9627A22CE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753859" y="5046631"/>
            <a:ext cx="309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4AD52B9-E313-9EC4-5D46-65FA9CEE4745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753859" y="4498120"/>
            <a:ext cx="309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F5701A3-38E4-6EA3-00FC-991F21744E7B}"/>
              </a:ext>
            </a:extLst>
          </p:cNvPr>
          <p:cNvCxnSpPr>
            <a:stCxn id="38" idx="2"/>
          </p:cNvCxnSpPr>
          <p:nvPr/>
        </p:nvCxnSpPr>
        <p:spPr>
          <a:xfrm>
            <a:off x="5613138" y="3971591"/>
            <a:ext cx="0" cy="104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A3C1C24-AD72-ECBB-3634-61B9A226B690}"/>
              </a:ext>
            </a:extLst>
          </p:cNvPr>
          <p:cNvCxnSpPr>
            <a:endCxn id="70" idx="1"/>
          </p:cNvCxnSpPr>
          <p:nvPr/>
        </p:nvCxnSpPr>
        <p:spPr>
          <a:xfrm>
            <a:off x="5613138" y="4460066"/>
            <a:ext cx="2565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1BC812A-3A1F-1905-4858-04E1C207CF20}"/>
              </a:ext>
            </a:extLst>
          </p:cNvPr>
          <p:cNvCxnSpPr>
            <a:endCxn id="71" idx="1"/>
          </p:cNvCxnSpPr>
          <p:nvPr/>
        </p:nvCxnSpPr>
        <p:spPr>
          <a:xfrm>
            <a:off x="5613138" y="5020089"/>
            <a:ext cx="2565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B8F87B1-CB2F-8760-3430-0F6AEFA9F033}"/>
              </a:ext>
            </a:extLst>
          </p:cNvPr>
          <p:cNvCxnSpPr>
            <a:stCxn id="42" idx="2"/>
          </p:cNvCxnSpPr>
          <p:nvPr/>
        </p:nvCxnSpPr>
        <p:spPr>
          <a:xfrm>
            <a:off x="7675618" y="3962197"/>
            <a:ext cx="0" cy="497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CAA96C2-774F-1E64-877B-C4CDF1516591}"/>
              </a:ext>
            </a:extLst>
          </p:cNvPr>
          <p:cNvCxnSpPr>
            <a:endCxn id="72" idx="1"/>
          </p:cNvCxnSpPr>
          <p:nvPr/>
        </p:nvCxnSpPr>
        <p:spPr>
          <a:xfrm>
            <a:off x="7675618" y="4460066"/>
            <a:ext cx="3098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2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C94267-2D88-0DBF-051F-7EDA1C5E3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104" y="377130"/>
            <a:ext cx="4521734" cy="434975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Eras Demi ITC" panose="020B0805030504020804" pitchFamily="34" charset="0"/>
              </a:rPr>
              <a:t>User Flow Diagram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5BF7AD-39B0-83AD-574F-C1D26FBD602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976926" y="4165433"/>
            <a:ext cx="3628725" cy="307090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5DC52A-698A-D30E-C4FB-41D781E37A64}"/>
              </a:ext>
            </a:extLst>
          </p:cNvPr>
          <p:cNvSpPr/>
          <p:nvPr/>
        </p:nvSpPr>
        <p:spPr>
          <a:xfrm>
            <a:off x="4931344" y="706282"/>
            <a:ext cx="1348611" cy="720580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B85D82-CA14-813F-94F2-CAADC9C75631}"/>
              </a:ext>
            </a:extLst>
          </p:cNvPr>
          <p:cNvSpPr/>
          <p:nvPr/>
        </p:nvSpPr>
        <p:spPr>
          <a:xfrm>
            <a:off x="4985889" y="2397206"/>
            <a:ext cx="1239520" cy="5038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19D77C-4829-2BBE-408B-F6C3F07DBA1C}"/>
              </a:ext>
            </a:extLst>
          </p:cNvPr>
          <p:cNvSpPr/>
          <p:nvPr/>
        </p:nvSpPr>
        <p:spPr>
          <a:xfrm>
            <a:off x="4985890" y="1659422"/>
            <a:ext cx="1239520" cy="5038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Register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21A1CF-B33F-6E04-84B3-DDA4C6EBDE67}"/>
              </a:ext>
            </a:extLst>
          </p:cNvPr>
          <p:cNvCxnSpPr>
            <a:cxnSpLocks/>
            <a:stCxn id="9" idx="4"/>
            <a:endCxn id="26" idx="0"/>
          </p:cNvCxnSpPr>
          <p:nvPr/>
        </p:nvCxnSpPr>
        <p:spPr>
          <a:xfrm>
            <a:off x="5605650" y="1426862"/>
            <a:ext cx="0" cy="2325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2E60B-36B2-2D51-C035-D0F1D75B0272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 flipH="1">
            <a:off x="5605649" y="2163295"/>
            <a:ext cx="1" cy="23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BA6E631-6DEB-185F-2E38-6F2547920E53}"/>
              </a:ext>
            </a:extLst>
          </p:cNvPr>
          <p:cNvSpPr/>
          <p:nvPr/>
        </p:nvSpPr>
        <p:spPr>
          <a:xfrm>
            <a:off x="2374770" y="3428998"/>
            <a:ext cx="1239520" cy="5279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</a:t>
            </a:r>
            <a:r>
              <a:rPr lang="en-IN" dirty="0" err="1">
                <a:solidFill>
                  <a:schemeClr val="tx2"/>
                </a:solidFill>
              </a:rPr>
              <a:t>oan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2B84C-CADB-4C05-969A-8B67ADFFA341}"/>
              </a:ext>
            </a:extLst>
          </p:cNvPr>
          <p:cNvSpPr/>
          <p:nvPr/>
        </p:nvSpPr>
        <p:spPr>
          <a:xfrm>
            <a:off x="7698610" y="3428998"/>
            <a:ext cx="1239520" cy="5279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</a:t>
            </a:r>
            <a:r>
              <a:rPr lang="en-IN" dirty="0" err="1">
                <a:solidFill>
                  <a:schemeClr val="tx2"/>
                </a:solidFill>
              </a:rPr>
              <a:t>eedback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C81A76-146B-DAEA-9127-A406E5E12951}"/>
              </a:ext>
            </a:extLst>
          </p:cNvPr>
          <p:cNvSpPr/>
          <p:nvPr/>
        </p:nvSpPr>
        <p:spPr>
          <a:xfrm>
            <a:off x="737406" y="4288397"/>
            <a:ext cx="1239520" cy="4996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IN" dirty="0" err="1">
                <a:solidFill>
                  <a:schemeClr val="tx2"/>
                </a:solidFill>
              </a:rPr>
              <a:t>iew</a:t>
            </a:r>
            <a:r>
              <a:rPr lang="en-IN" dirty="0">
                <a:solidFill>
                  <a:schemeClr val="tx2"/>
                </a:solidFill>
              </a:rPr>
              <a:t> Loans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8EC7B2-2F66-5178-8AC7-E6EE41041AA8}"/>
              </a:ext>
            </a:extLst>
          </p:cNvPr>
          <p:cNvSpPr/>
          <p:nvPr/>
        </p:nvSpPr>
        <p:spPr>
          <a:xfrm>
            <a:off x="4091810" y="4288397"/>
            <a:ext cx="1513840" cy="4996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IN" dirty="0" err="1">
                <a:solidFill>
                  <a:schemeClr val="tx2"/>
                </a:solidFill>
              </a:rPr>
              <a:t>pplied</a:t>
            </a:r>
            <a:r>
              <a:rPr lang="en-IN" dirty="0">
                <a:solidFill>
                  <a:schemeClr val="tx2"/>
                </a:solidFill>
              </a:rPr>
              <a:t> Loans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23899C-1F13-87ED-A5C9-2570859334E0}"/>
              </a:ext>
            </a:extLst>
          </p:cNvPr>
          <p:cNvSpPr/>
          <p:nvPr/>
        </p:nvSpPr>
        <p:spPr>
          <a:xfrm>
            <a:off x="737406" y="5024829"/>
            <a:ext cx="1239520" cy="5038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IN" dirty="0" err="1">
                <a:solidFill>
                  <a:schemeClr val="tx2"/>
                </a:solidFill>
              </a:rPr>
              <a:t>iew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8909F0-8ACA-BF76-F941-8583405FD29C}"/>
              </a:ext>
            </a:extLst>
          </p:cNvPr>
          <p:cNvSpPr/>
          <p:nvPr/>
        </p:nvSpPr>
        <p:spPr>
          <a:xfrm>
            <a:off x="737406" y="5779903"/>
            <a:ext cx="1239520" cy="5038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IN" dirty="0" err="1">
                <a:solidFill>
                  <a:schemeClr val="tx2"/>
                </a:solidFill>
              </a:rPr>
              <a:t>pply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1976C0-77C8-4334-97E8-B4174EFC3C2E}"/>
              </a:ext>
            </a:extLst>
          </p:cNvPr>
          <p:cNvSpPr/>
          <p:nvPr/>
        </p:nvSpPr>
        <p:spPr>
          <a:xfrm>
            <a:off x="5123057" y="5043470"/>
            <a:ext cx="1239520" cy="4996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IN" dirty="0" err="1">
                <a:solidFill>
                  <a:schemeClr val="tx2"/>
                </a:solidFill>
              </a:rPr>
              <a:t>iew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B905E8-B35A-6599-FAB2-7CB2D46ECE51}"/>
              </a:ext>
            </a:extLst>
          </p:cNvPr>
          <p:cNvSpPr/>
          <p:nvPr/>
        </p:nvSpPr>
        <p:spPr>
          <a:xfrm>
            <a:off x="5123057" y="5782036"/>
            <a:ext cx="1239520" cy="4996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</a:t>
            </a:r>
            <a:r>
              <a:rPr lang="en-IN" dirty="0" err="1">
                <a:solidFill>
                  <a:schemeClr val="tx2"/>
                </a:solidFill>
              </a:rPr>
              <a:t>elete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A2B3A4-EE5D-79F4-57C1-6480C46180DA}"/>
              </a:ext>
            </a:extLst>
          </p:cNvPr>
          <p:cNvSpPr/>
          <p:nvPr/>
        </p:nvSpPr>
        <p:spPr>
          <a:xfrm>
            <a:off x="9090530" y="4284127"/>
            <a:ext cx="1239520" cy="5038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IN" dirty="0" err="1">
                <a:solidFill>
                  <a:schemeClr val="tx2"/>
                </a:solidFill>
              </a:rPr>
              <a:t>reate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E56980-7943-41C2-E75B-6062E3111686}"/>
              </a:ext>
            </a:extLst>
          </p:cNvPr>
          <p:cNvSpPr/>
          <p:nvPr/>
        </p:nvSpPr>
        <p:spPr>
          <a:xfrm>
            <a:off x="9090530" y="5024829"/>
            <a:ext cx="1239520" cy="5182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IN" dirty="0" err="1">
                <a:solidFill>
                  <a:schemeClr val="tx2"/>
                </a:solidFill>
              </a:rPr>
              <a:t>iew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18AF5C-9648-D15A-674C-DED9CE71F0F1}"/>
              </a:ext>
            </a:extLst>
          </p:cNvPr>
          <p:cNvSpPr/>
          <p:nvPr/>
        </p:nvSpPr>
        <p:spPr>
          <a:xfrm>
            <a:off x="9090530" y="5763398"/>
            <a:ext cx="1239520" cy="518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</a:t>
            </a:r>
            <a:r>
              <a:rPr lang="en-IN" dirty="0" err="1">
                <a:solidFill>
                  <a:schemeClr val="tx2"/>
                </a:solidFill>
              </a:rPr>
              <a:t>elete</a:t>
            </a: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636ED0-2301-330E-5A85-E71CB5EF1814}"/>
              </a:ext>
            </a:extLst>
          </p:cNvPr>
          <p:cNvCxnSpPr>
            <a:cxnSpLocks/>
          </p:cNvCxnSpPr>
          <p:nvPr/>
        </p:nvCxnSpPr>
        <p:spPr>
          <a:xfrm flipH="1">
            <a:off x="2994530" y="2882441"/>
            <a:ext cx="2611119" cy="527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662685-A685-7B45-F91F-B6EAFC0145AB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5605649" y="2901079"/>
            <a:ext cx="2712721" cy="527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3DBCD5-59C4-3080-A12B-9BE60C903468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1357166" y="3956917"/>
            <a:ext cx="1637364" cy="33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D65D95-1909-27AF-B12D-31C0C61904B5}"/>
              </a:ext>
            </a:extLst>
          </p:cNvPr>
          <p:cNvCxnSpPr>
            <a:stCxn id="6" idx="2"/>
            <a:endCxn id="22" idx="0"/>
          </p:cNvCxnSpPr>
          <p:nvPr/>
        </p:nvCxnSpPr>
        <p:spPr>
          <a:xfrm>
            <a:off x="2994530" y="3956917"/>
            <a:ext cx="1854200" cy="33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C85E31-5AEB-2CA8-E8A7-97ACDBF344E1}"/>
              </a:ext>
            </a:extLst>
          </p:cNvPr>
          <p:cNvCxnSpPr>
            <a:stCxn id="11" idx="2"/>
            <a:endCxn id="23" idx="0"/>
          </p:cNvCxnSpPr>
          <p:nvPr/>
        </p:nvCxnSpPr>
        <p:spPr>
          <a:xfrm>
            <a:off x="1357166" y="4788001"/>
            <a:ext cx="0" cy="23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4C75AB-0332-3A12-A9E5-B41CB15EBFD9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57166" y="5528702"/>
            <a:ext cx="0" cy="25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E0FE827-8F32-6170-8E3E-A915E5666B1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848730" y="4788001"/>
            <a:ext cx="0" cy="124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015DAF-C029-FB02-0107-763E6444722E}"/>
              </a:ext>
            </a:extLst>
          </p:cNvPr>
          <p:cNvCxnSpPr>
            <a:endCxn id="28" idx="1"/>
          </p:cNvCxnSpPr>
          <p:nvPr/>
        </p:nvCxnSpPr>
        <p:spPr>
          <a:xfrm>
            <a:off x="4848730" y="5293272"/>
            <a:ext cx="274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00B1CB-BA3D-13C8-0D4A-485C362F8D29}"/>
              </a:ext>
            </a:extLst>
          </p:cNvPr>
          <p:cNvCxnSpPr>
            <a:endCxn id="29" idx="1"/>
          </p:cNvCxnSpPr>
          <p:nvPr/>
        </p:nvCxnSpPr>
        <p:spPr>
          <a:xfrm>
            <a:off x="4848730" y="6031838"/>
            <a:ext cx="2743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6FDE27-0422-1A26-EC3B-C3007D6F6DC3}"/>
              </a:ext>
            </a:extLst>
          </p:cNvPr>
          <p:cNvCxnSpPr>
            <a:stCxn id="7" idx="2"/>
          </p:cNvCxnSpPr>
          <p:nvPr/>
        </p:nvCxnSpPr>
        <p:spPr>
          <a:xfrm>
            <a:off x="8318370" y="3956917"/>
            <a:ext cx="0" cy="2074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7A74A28-ABD0-1F01-E9AB-BBC279D9974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8318370" y="4536064"/>
            <a:ext cx="772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9FBE86-3172-1AB7-9B6C-F541E8890A8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18370" y="5283952"/>
            <a:ext cx="772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8A1AFD5-F650-30A7-43AA-5665F09F824F}"/>
              </a:ext>
            </a:extLst>
          </p:cNvPr>
          <p:cNvCxnSpPr>
            <a:endCxn id="32" idx="1"/>
          </p:cNvCxnSpPr>
          <p:nvPr/>
        </p:nvCxnSpPr>
        <p:spPr>
          <a:xfrm flipV="1">
            <a:off x="8318370" y="6022520"/>
            <a:ext cx="772160" cy="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7119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08B6C3-A83E-7AE3-5F69-642C9DDFF4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39690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IN" dirty="0">
                <a:solidFill>
                  <a:schemeClr val="accent1">
                    <a:lumMod val="10000"/>
                  </a:schemeClr>
                </a:solidFill>
              </a:rPr>
              <a:t>Front End: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   </a:t>
            </a:r>
            <a:r>
              <a:rPr lang="en-IN" b="0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 10+, HTML, CSS.</a:t>
            </a:r>
          </a:p>
          <a:p>
            <a:pPr marL="0" indent="0" algn="just">
              <a:buNone/>
            </a:pPr>
            <a:endParaRPr lang="en-IN" b="0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dirty="0">
                <a:solidFill>
                  <a:schemeClr val="accent1">
                    <a:lumMod val="10000"/>
                  </a:schemeClr>
                </a:solidFill>
              </a:rPr>
              <a:t>Back End:                                                                                                 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0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Java, Spring Boot, MySQL.</a:t>
            </a:r>
          </a:p>
          <a:p>
            <a:pPr marL="0" indent="0" algn="just">
              <a:buNone/>
            </a:pPr>
            <a:endParaRPr lang="en-IN" b="0" dirty="0">
              <a:solidFill>
                <a:schemeClr val="accent1">
                  <a:lumMod val="10000"/>
                </a:schemeClr>
              </a:solidFill>
            </a:endParaRPr>
          </a:p>
          <a:p>
            <a:pPr marL="0" indent="0" algn="just">
              <a:buNone/>
            </a:pPr>
            <a:r>
              <a:rPr lang="en-IN" dirty="0">
                <a:solidFill>
                  <a:schemeClr val="accent1">
                    <a:lumMod val="10000"/>
                  </a:schemeClr>
                </a:solidFill>
              </a:rPr>
              <a:t>Authentication: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b="0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JWT (JSON Web Tokens) for secure user authentication.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291F-7AC4-7465-93E5-3BA0E115EB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3559" y="46983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3">
                    <a:lumMod val="50000"/>
                  </a:schemeClr>
                </a:solidFill>
                <a:latin typeface="Eras Demi ITC" panose="020B0805030504020804" pitchFamily="34" charset="0"/>
              </a:rPr>
              <a:t>                                 </a:t>
            </a:r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Eras Demi ITC" panose="020B0805030504020804" pitchFamily="34" charset="0"/>
              </a:rPr>
              <a:t>Technology Stack</a:t>
            </a:r>
          </a:p>
          <a:p>
            <a:pPr marL="0" indent="0">
              <a:buNone/>
            </a:pPr>
            <a:endParaRPr lang="en-IN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E04201-64A1-AFA9-FB08-6BDEEBEC1215}"/>
              </a:ext>
            </a:extLst>
          </p:cNvPr>
          <p:cNvCxnSpPr>
            <a:cxnSpLocks/>
          </p:cNvCxnSpPr>
          <p:nvPr/>
        </p:nvCxnSpPr>
        <p:spPr>
          <a:xfrm>
            <a:off x="792480" y="1207667"/>
            <a:ext cx="10149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70750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8C94267-2D88-0DBF-051F-7EDA1C5E3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864" y="377130"/>
            <a:ext cx="4521734" cy="434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IN" sz="2800">
                <a:solidFill>
                  <a:schemeClr val="accent3">
                    <a:lumMod val="49000"/>
                  </a:schemeClr>
                </a:solidFill>
                <a:latin typeface="Eras Bold ITC"/>
                <a:cs typeface="Aharoni"/>
              </a:rPr>
              <a:t>ER-Diagram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5BF7AD-39B0-83AD-574F-C1D26FBD602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976926" y="4165433"/>
            <a:ext cx="3628725" cy="307090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A562F1-2C89-1BD2-08B7-5DD4EDE8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8" y="1075849"/>
            <a:ext cx="10616340" cy="51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1CD2-5E4F-7A90-185C-884090C6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5C8A68-E943-E4F2-059B-F7F8297C34EB}"/>
              </a:ext>
            </a:extLst>
          </p:cNvPr>
          <p:cNvSpPr txBox="1"/>
          <p:nvPr/>
        </p:nvSpPr>
        <p:spPr>
          <a:xfrm>
            <a:off x="741680" y="1523224"/>
            <a:ext cx="4731156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6F302D3-A890-FC4F-0ADF-94A6FF906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321" y="185576"/>
            <a:ext cx="4802276" cy="63048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3">
                    <a:lumMod val="75000"/>
                  </a:schemeClr>
                </a:solidFill>
                <a:latin typeface="Eras Bold ITC" panose="020B0907030504020204" pitchFamily="34" charset="0"/>
              </a:rPr>
              <a:t>Output Screenshots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A39B15-95E7-5CE2-C4FD-EC73BE37B2C4}"/>
              </a:ext>
            </a:extLst>
          </p:cNvPr>
          <p:cNvCxnSpPr/>
          <p:nvPr/>
        </p:nvCxnSpPr>
        <p:spPr>
          <a:xfrm>
            <a:off x="6136640" y="816065"/>
            <a:ext cx="0" cy="5523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FBBA8B-0CC3-7B6B-AB63-F186825CD8FC}"/>
              </a:ext>
            </a:extLst>
          </p:cNvPr>
          <p:cNvCxnSpPr/>
          <p:nvPr/>
        </p:nvCxnSpPr>
        <p:spPr>
          <a:xfrm>
            <a:off x="274320" y="3525520"/>
            <a:ext cx="11602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screen shot of a login screen&#10;&#10;AI-generated content may be incorrect.">
            <a:extLst>
              <a:ext uri="{FF2B5EF4-FFF2-40B4-BE49-F238E27FC236}">
                <a16:creationId xmlns:a16="http://schemas.microsoft.com/office/drawing/2014/main" id="{D06E936D-06D6-ED31-C186-3E5BB759B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896476"/>
            <a:ext cx="5588306" cy="2436004"/>
          </a:xfrm>
          <a:prstGeom prst="rect">
            <a:avLst/>
          </a:prstGeom>
        </p:spPr>
      </p:pic>
      <p:pic>
        <p:nvPicPr>
          <p:cNvPr id="19" name="Picture 18" descr="A screenshot of a website&#10;&#10;AI-generated content may be incorrect.">
            <a:extLst>
              <a:ext uri="{FF2B5EF4-FFF2-40B4-BE49-F238E27FC236}">
                <a16:creationId xmlns:a16="http://schemas.microsoft.com/office/drawing/2014/main" id="{296556BC-3FE9-8274-CE54-CA9DAA5F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711379"/>
            <a:ext cx="5588303" cy="2628461"/>
          </a:xfrm>
          <a:prstGeom prst="rect">
            <a:avLst/>
          </a:prstGeom>
        </p:spPr>
      </p:pic>
      <p:pic>
        <p:nvPicPr>
          <p:cNvPr id="22" name="Picture 21" descr="A screenshot of a screen&#10;&#10;AI-generated content may be incorrect.">
            <a:extLst>
              <a:ext uri="{FF2B5EF4-FFF2-40B4-BE49-F238E27FC236}">
                <a16:creationId xmlns:a16="http://schemas.microsoft.com/office/drawing/2014/main" id="{1C9F82E3-9F99-35A9-97B0-42D4650D6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5" y="896476"/>
            <a:ext cx="5490506" cy="2436001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287262-4560-2769-1E9F-4CCFE0A93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5" y="3711379"/>
            <a:ext cx="5466380" cy="26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A1D0ED7-ABD3-CE50-A396-E4FC89665436}"/>
              </a:ext>
            </a:extLst>
          </p:cNvPr>
          <p:cNvSpPr txBox="1">
            <a:spLocks/>
          </p:cNvSpPr>
          <p:nvPr/>
        </p:nvSpPr>
        <p:spPr>
          <a:xfrm>
            <a:off x="510139" y="406400"/>
            <a:ext cx="10696341" cy="7518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Eras Demi ITC" panose="020B0805030504020804" pitchFamily="34" charset="0"/>
              </a:rPr>
              <a:t>                               Conclusion</a:t>
            </a:r>
            <a:endParaRPr lang="en-IN" sz="4000" dirty="0">
              <a:solidFill>
                <a:schemeClr val="accent3">
                  <a:lumMod val="50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3A5A4-8ABA-65C4-013E-1FBCF253FD7A}"/>
              </a:ext>
            </a:extLst>
          </p:cNvPr>
          <p:cNvSpPr txBox="1"/>
          <p:nvPr/>
        </p:nvSpPr>
        <p:spPr>
          <a:xfrm>
            <a:off x="994610" y="1363579"/>
            <a:ext cx="10202779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revolutionizes financial support for farmers and agricultural businesses through a digital platform.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comprehensive selection of loan options tailored to various agricultural needs.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Empowers farmers to make informed decisions with detailed loan descriptions, competitive interest rates, and clear terms and conditions.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a seamless and user-friendly application process for easy access to financial assistance.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crop cultivation, farm equipment purchases, and land expansion.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a reliable partner in fostering agricultural growth and sustainability.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the role of digital innovation in driving positive change in the agricultural sector.</a:t>
            </a:r>
          </a:p>
        </p:txBody>
      </p:sp>
    </p:spTree>
    <p:extLst>
      <p:ext uri="{BB962C8B-B14F-4D97-AF65-F5344CB8AC3E}">
        <p14:creationId xmlns:p14="http://schemas.microsoft.com/office/powerpoint/2010/main" val="3285503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IMindtree PowerPoint Template  -  Read-Only" id="{D2D078E9-0747-433B-9A53-87E4E1206723}" vid="{02E04BAB-B372-49B2-8DFC-CCA9479795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69a969b-4ac8-410f-a551-8870ab29d7d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63CFF31599E347BCA1F1C4E9247862" ma:contentTypeVersion="10" ma:contentTypeDescription="Create a new document." ma:contentTypeScope="" ma:versionID="e6022b7d56a0044d390ed4da05beffd2">
  <xsd:schema xmlns:xsd="http://www.w3.org/2001/XMLSchema" xmlns:xs="http://www.w3.org/2001/XMLSchema" xmlns:p="http://schemas.microsoft.com/office/2006/metadata/properties" xmlns:ns3="969a969b-4ac8-410f-a551-8870ab29d7d7" targetNamespace="http://schemas.microsoft.com/office/2006/metadata/properties" ma:root="true" ma:fieldsID="b3695230fb7cc793d8a4d3f6eb1376ae" ns3:_="">
    <xsd:import namespace="969a969b-4ac8-410f-a551-8870ab29d7d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9a969b-4ac8-410f-a551-8870ab29d7d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55CB52-33A3-4B47-8C1D-0EE24875E3DC}">
  <ds:schemaRefs>
    <ds:schemaRef ds:uri="http://purl.org/dc/elements/1.1/"/>
    <ds:schemaRef ds:uri="http://purl.org/dc/dcmitype/"/>
    <ds:schemaRef ds:uri="969a969b-4ac8-410f-a551-8870ab29d7d7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919A726-9C84-4D06-AFC9-48780F4EAE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9a969b-4ac8-410f-a551-8870ab29d7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LTIMindtree PowerPoint Template</Template>
  <TotalTime>8521</TotalTime>
  <Words>311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Yuvasri P</dc:creator>
  <cp:lastModifiedBy>C Chandana</cp:lastModifiedBy>
  <cp:revision>58</cp:revision>
  <dcterms:created xsi:type="dcterms:W3CDTF">2024-10-25T09:04:05Z</dcterms:created>
  <dcterms:modified xsi:type="dcterms:W3CDTF">2025-02-11T09:49:48Z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0x010100CC63CFF31599E347BCA1F1C4E9247862</vt:lpwstr>
  </property>
  <property fmtid="{D5CDD505-2E9C-101B-9397-08002B2CF9AE}" pid="3" name="_dlc_DocIdItemGuid">
    <vt:lpwstr>36da67c7-b504-4aea-865b-0e87cedc899d</vt:lpwstr>
  </property>
</Properties>
</file>